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4"/>
  </p:notesMasterIdLst>
  <p:sldIdLst>
    <p:sldId id="256" r:id="rId2"/>
    <p:sldId id="257" r:id="rId3"/>
    <p:sldId id="469" r:id="rId4"/>
    <p:sldId id="358" r:id="rId5"/>
    <p:sldId id="262" r:id="rId6"/>
    <p:sldId id="265" r:id="rId7"/>
    <p:sldId id="472" r:id="rId8"/>
    <p:sldId id="471" r:id="rId9"/>
    <p:sldId id="272" r:id="rId10"/>
    <p:sldId id="269" r:id="rId11"/>
    <p:sldId id="282" r:id="rId12"/>
    <p:sldId id="268" r:id="rId13"/>
    <p:sldId id="271" r:id="rId14"/>
    <p:sldId id="470" r:id="rId15"/>
    <p:sldId id="371" r:id="rId16"/>
    <p:sldId id="286" r:id="rId17"/>
    <p:sldId id="368" r:id="rId18"/>
    <p:sldId id="369" r:id="rId19"/>
    <p:sldId id="367" r:id="rId20"/>
    <p:sldId id="276" r:id="rId21"/>
    <p:sldId id="275" r:id="rId22"/>
    <p:sldId id="433" r:id="rId23"/>
    <p:sldId id="319" r:id="rId24"/>
    <p:sldId id="411" r:id="rId25"/>
    <p:sldId id="427" r:id="rId26"/>
    <p:sldId id="428" r:id="rId27"/>
    <p:sldId id="429" r:id="rId28"/>
    <p:sldId id="431" r:id="rId29"/>
    <p:sldId id="430" r:id="rId30"/>
    <p:sldId id="432" r:id="rId31"/>
    <p:sldId id="397" r:id="rId32"/>
    <p:sldId id="473" r:id="rId33"/>
    <p:sldId id="474" r:id="rId34"/>
    <p:sldId id="475" r:id="rId35"/>
    <p:sldId id="476" r:id="rId36"/>
    <p:sldId id="477" r:id="rId37"/>
    <p:sldId id="478" r:id="rId38"/>
    <p:sldId id="479" r:id="rId39"/>
    <p:sldId id="480" r:id="rId40"/>
    <p:sldId id="416" r:id="rId41"/>
    <p:sldId id="415" r:id="rId42"/>
    <p:sldId id="418" r:id="rId43"/>
    <p:sldId id="417" r:id="rId44"/>
    <p:sldId id="434" r:id="rId45"/>
    <p:sldId id="419" r:id="rId46"/>
    <p:sldId id="420" r:id="rId47"/>
    <p:sldId id="422" r:id="rId48"/>
    <p:sldId id="436" r:id="rId49"/>
    <p:sldId id="423" r:id="rId50"/>
    <p:sldId id="425" r:id="rId51"/>
    <p:sldId id="426" r:id="rId52"/>
    <p:sldId id="446" r:id="rId53"/>
    <p:sldId id="445" r:id="rId54"/>
    <p:sldId id="439" r:id="rId55"/>
    <p:sldId id="441" r:id="rId56"/>
    <p:sldId id="437" r:id="rId57"/>
    <p:sldId id="442" r:id="rId58"/>
    <p:sldId id="443" r:id="rId59"/>
    <p:sldId id="444" r:id="rId60"/>
    <p:sldId id="440" r:id="rId61"/>
    <p:sldId id="447" r:id="rId62"/>
    <p:sldId id="438" r:id="rId63"/>
    <p:sldId id="448" r:id="rId64"/>
    <p:sldId id="449" r:id="rId65"/>
    <p:sldId id="450" r:id="rId66"/>
    <p:sldId id="464" r:id="rId67"/>
    <p:sldId id="451" r:id="rId68"/>
    <p:sldId id="453" r:id="rId69"/>
    <p:sldId id="454" r:id="rId70"/>
    <p:sldId id="455" r:id="rId71"/>
    <p:sldId id="452" r:id="rId72"/>
    <p:sldId id="456" r:id="rId73"/>
    <p:sldId id="457" r:id="rId74"/>
    <p:sldId id="465" r:id="rId75"/>
    <p:sldId id="458" r:id="rId76"/>
    <p:sldId id="459" r:id="rId77"/>
    <p:sldId id="460" r:id="rId78"/>
    <p:sldId id="461" r:id="rId79"/>
    <p:sldId id="463" r:id="rId80"/>
    <p:sldId id="466" r:id="rId81"/>
    <p:sldId id="468" r:id="rId82"/>
    <p:sldId id="323" r:id="rId83"/>
    <p:sldId id="292" r:id="rId84"/>
    <p:sldId id="290" r:id="rId85"/>
    <p:sldId id="293" r:id="rId86"/>
    <p:sldId id="294" r:id="rId87"/>
    <p:sldId id="295" r:id="rId88"/>
    <p:sldId id="303" r:id="rId89"/>
    <p:sldId id="359" r:id="rId90"/>
    <p:sldId id="297" r:id="rId91"/>
    <p:sldId id="296" r:id="rId92"/>
    <p:sldId id="298" r:id="rId93"/>
    <p:sldId id="305" r:id="rId94"/>
    <p:sldId id="306" r:id="rId95"/>
    <p:sldId id="307" r:id="rId96"/>
    <p:sldId id="401" r:id="rId97"/>
    <p:sldId id="310" r:id="rId98"/>
    <p:sldId id="325" r:id="rId99"/>
    <p:sldId id="400" r:id="rId100"/>
    <p:sldId id="398" r:id="rId101"/>
    <p:sldId id="326" r:id="rId102"/>
    <p:sldId id="321" r:id="rId103"/>
    <p:sldId id="327" r:id="rId104"/>
    <p:sldId id="328" r:id="rId105"/>
    <p:sldId id="330" r:id="rId106"/>
    <p:sldId id="332" r:id="rId107"/>
    <p:sldId id="333" r:id="rId108"/>
    <p:sldId id="334" r:id="rId109"/>
    <p:sldId id="357" r:id="rId110"/>
    <p:sldId id="335" r:id="rId111"/>
    <p:sldId id="402" r:id="rId112"/>
    <p:sldId id="339" r:id="rId113"/>
    <p:sldId id="403" r:id="rId114"/>
    <p:sldId id="404" r:id="rId115"/>
    <p:sldId id="342" r:id="rId116"/>
    <p:sldId id="343" r:id="rId117"/>
    <p:sldId id="344" r:id="rId118"/>
    <p:sldId id="373" r:id="rId119"/>
    <p:sldId id="345" r:id="rId120"/>
    <p:sldId id="347" r:id="rId121"/>
    <p:sldId id="348" r:id="rId122"/>
    <p:sldId id="405" r:id="rId123"/>
    <p:sldId id="406" r:id="rId124"/>
    <p:sldId id="351" r:id="rId125"/>
    <p:sldId id="355" r:id="rId126"/>
    <p:sldId id="407" r:id="rId127"/>
    <p:sldId id="408" r:id="rId128"/>
    <p:sldId id="383" r:id="rId129"/>
    <p:sldId id="481" r:id="rId130"/>
    <p:sldId id="300" r:id="rId131"/>
    <p:sldId id="414" r:id="rId132"/>
    <p:sldId id="363" r:id="rId1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8" autoAdjust="0"/>
    <p:restoredTop sz="88943" autoAdjust="0"/>
  </p:normalViewPr>
  <p:slideViewPr>
    <p:cSldViewPr snapToGrid="0">
      <p:cViewPr varScale="1">
        <p:scale>
          <a:sx n="66" d="100"/>
          <a:sy n="66" d="100"/>
        </p:scale>
        <p:origin x="41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</a:t>
            </a:r>
            <a:r>
              <a:rPr lang="en-GB" baseline="0"/>
              <a:t> = 15, 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 =</a:t>
            </a:r>
            <a:r>
              <a:rPr lang="en-GB" baseline="0"/>
              <a:t> 35, ns</a:t>
            </a:r>
            <a:endParaRPr lang="pl-P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= 35,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21.10.2019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real life and big applications, it’s not always possible to use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BenchmarkDotNet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this case, Debug build can be a source of huge problems in the performance analysis.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476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440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72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162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87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hyperlink" Target="https://wojciechnagorski.com/2018/12/how-i-improved-the-yamldotnet-performance-by-370/" TargetMode="External"/><Relationship Id="rId3" Type="http://schemas.openxmlformats.org/officeDocument/2006/relationships/hyperlink" Target="https://github.com/lukasz-pyrzyk/DailyPerformancePitfalls" TargetMode="External"/><Relationship Id="rId7" Type="http://schemas.openxmlformats.org/officeDocument/2006/relationships/hyperlink" Target="https://github.com/davidfowl/AspNetCoreDiagnosticScenarios" TargetMode="External"/><Relationship Id="rId2" Type="http://schemas.openxmlformats.org/officeDocument/2006/relationships/hyperlink" Target="https://prodotnetmemo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ugberkugurlu.com/archive/efficiently-streaming-large-http-responses-with-httpclient" TargetMode="External"/><Relationship Id="rId5" Type="http://schemas.openxmlformats.org/officeDocument/2006/relationships/hyperlink" Target="https://docs.microsoft.com/en-us/azure/cosmos-db/sql-api-sql-query-metrics" TargetMode="External"/><Relationship Id="rId4" Type="http://schemas.openxmlformats.org/officeDocument/2006/relationships/hyperlink" Target="https://docs.microsoft.com/en-us/azure/cosmos-db/performance-tips" TargetMode="External"/><Relationship Id="rId9" Type="http://schemas.openxmlformats.org/officeDocument/2006/relationships/hyperlink" Target="https://github.com/aaubry/YamlDotNet/pull/356" TargetMode="Externa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buffers.arraypool-1.rent?view=netcore-3.0" TargetMode="External"/><Relationship Id="rId2" Type="http://schemas.openxmlformats.org/officeDocument/2006/relationships/hyperlink" Target="https://docs.microsoft.com/en-us/dotnet/api/system.buffers.arraypool-1?view=netcore-3.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api/system.buffers.arraypool-1.return?view=netcore-3.0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 smtClean="0"/>
              <a:t>Daily </a:t>
            </a:r>
            <a:r>
              <a:rPr lang="en-GB" dirty="0"/>
              <a:t>performance</a:t>
            </a:r>
            <a:br>
              <a:rPr lang="en-GB" dirty="0"/>
            </a:br>
            <a:r>
              <a:rPr lang="en-GB" dirty="0" smtClean="0"/>
              <a:t>Pitfalls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23669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</a:t>
                      </a:r>
                      <a:r>
                        <a:rPr lang="en-GB" sz="2500" b="0" dirty="0"/>
                        <a:t>R</a:t>
                      </a:r>
                      <a:endParaRPr lang="pl-PL" sz="2500" b="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</a:t>
            </a:r>
            <a:r>
              <a:rPr lang="pl-PL" sz="2400" dirty="0" smtClean="0"/>
              <a:t>://github.com/Azure/azure-cosmosdb-dotnet/issues/194</a:t>
            </a:r>
            <a:endParaRPr lang="pl-PL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8" y="0"/>
            <a:ext cx="8382787" cy="611111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#7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Let’s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82158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 smtClean="0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>
                <a:solidFill>
                  <a:schemeClr val="accent1"/>
                </a:solidFill>
              </a:rPr>
              <a:t/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Task.Run(()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003125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255898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4345886"/>
              </p:ext>
            </p:extLst>
          </p:nvPr>
        </p:nvGraphicFramePr>
        <p:xfrm>
          <a:off x="1763898" y="285464"/>
          <a:ext cx="9249675" cy="5480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8773483"/>
              </p:ext>
            </p:extLst>
          </p:nvPr>
        </p:nvGraphicFramePr>
        <p:xfrm>
          <a:off x="1678439" y="495300"/>
          <a:ext cx="9264408" cy="547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LET’S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THINK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WE DO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 JOB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SEVERAL TIMES</a:t>
            </a:r>
          </a:p>
        </p:txBody>
      </p:sp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6222782"/>
              </p:ext>
            </p:extLst>
          </p:nvPr>
        </p:nvGraphicFramePr>
        <p:xfrm>
          <a:off x="1405467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850307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565415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94726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We should always validate our performance improvements by measurement</a:t>
            </a:r>
          </a:p>
          <a:p>
            <a:r>
              <a:rPr lang="en-GB" dirty="0" smtClean="0"/>
              <a:t>Releasing product in debug </a:t>
            </a:r>
            <a:r>
              <a:rPr lang="en-GB" dirty="0" smtClean="0"/>
              <a:t>sounds funny, but there are real cases where by mistake debug code was shipped to the clients</a:t>
            </a:r>
          </a:p>
          <a:p>
            <a:r>
              <a:rPr lang="en-GB" dirty="0" smtClean="0"/>
              <a:t>Tiered compilation is new in .NET world and </a:t>
            </a:r>
            <a:r>
              <a:rPr lang="en-GB" dirty="0"/>
              <a:t>we need </a:t>
            </a:r>
            <a:r>
              <a:rPr lang="en-GB" dirty="0" smtClean="0"/>
              <a:t>get </a:t>
            </a:r>
            <a:r>
              <a:rPr lang="en-GB" dirty="0"/>
              <a:t>used to </a:t>
            </a:r>
            <a:r>
              <a:rPr lang="en-GB" dirty="0" smtClean="0"/>
              <a:t>it. It is a good idea to disable </a:t>
            </a:r>
            <a:r>
              <a:rPr lang="en-GB" dirty="0" err="1" smtClean="0"/>
              <a:t>tierec</a:t>
            </a:r>
            <a:r>
              <a:rPr lang="en-GB" dirty="0" smtClean="0"/>
              <a:t> compilation for profiling and benchmarking or get code warm</a:t>
            </a:r>
          </a:p>
          <a:p>
            <a:r>
              <a:rPr lang="en-GB" dirty="0" smtClean="0"/>
              <a:t>Reading documentation and API notes may give you easy performance boost, for example by making </a:t>
            </a:r>
            <a:r>
              <a:rPr lang="en-GB" dirty="0" err="1" smtClean="0"/>
              <a:t>CosmosDB</a:t>
            </a:r>
            <a:r>
              <a:rPr lang="en-GB" dirty="0" smtClean="0"/>
              <a:t> client singleton with Direct connection or using </a:t>
            </a:r>
            <a:r>
              <a:rPr lang="pl-PL" dirty="0" err="1"/>
              <a:t>HttpCompletionOption</a:t>
            </a:r>
            <a:endParaRPr lang="en-GB" dirty="0" smtClean="0"/>
          </a:p>
          <a:p>
            <a:r>
              <a:rPr lang="en-GB" dirty="0" smtClean="0"/>
              <a:t>ETW event a</a:t>
            </a:r>
            <a:r>
              <a:rPr lang="en-US" dirty="0" smtClean="0"/>
              <a:t>re </a:t>
            </a:r>
            <a:r>
              <a:rPr lang="en-US" dirty="0"/>
              <a:t>a great collection of knowledge about our </a:t>
            </a:r>
            <a:r>
              <a:rPr lang="en-US" dirty="0" smtClean="0"/>
              <a:t>application, for example about </a:t>
            </a:r>
            <a:r>
              <a:rPr lang="en-US" dirty="0" err="1" smtClean="0"/>
              <a:t>ArrayPool</a:t>
            </a:r>
            <a:r>
              <a:rPr lang="en-US" dirty="0" smtClean="0"/>
              <a:t> usage</a:t>
            </a:r>
          </a:p>
          <a:p>
            <a:r>
              <a:rPr lang="en-US" dirty="0" smtClean="0"/>
              <a:t>Before doing code optimizations we should understand how it is used</a:t>
            </a:r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2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962838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2.8798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>
                <a:hlinkClick r:id="rId2"/>
              </a:rPr>
              <a:t>Konrad </a:t>
            </a:r>
            <a:r>
              <a:rPr lang="en-GB" dirty="0" err="1" smtClean="0">
                <a:hlinkClick r:id="rId2"/>
              </a:rPr>
              <a:t>Kokosa</a:t>
            </a:r>
            <a:r>
              <a:rPr lang="en-GB" dirty="0" smtClean="0">
                <a:hlinkClick r:id="rId2"/>
              </a:rPr>
              <a:t> - </a:t>
            </a:r>
            <a:r>
              <a:rPr lang="pl-PL" dirty="0">
                <a:hlinkClick r:id="rId2"/>
              </a:rPr>
              <a:t>Pro .NET Memory </a:t>
            </a:r>
            <a:r>
              <a:rPr lang="pl-PL" dirty="0" smtClean="0">
                <a:hlinkClick r:id="rId2"/>
              </a:rPr>
              <a:t>Management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</a:t>
            </a:r>
            <a:r>
              <a:rPr lang="en-GB" dirty="0" smtClean="0">
                <a:hlinkClick r:id="rId3"/>
              </a:rPr>
              <a:t>github.com/lukasz-pyrzyk/DailyPerformancePitfalls</a:t>
            </a:r>
            <a:endParaRPr lang="en-GB" dirty="0"/>
          </a:p>
          <a:p>
            <a:r>
              <a:rPr lang="en-GB" dirty="0">
                <a:hlinkClick r:id="rId4"/>
              </a:rPr>
              <a:t>https://docs.microsoft.com/en-us/azure/cosmos-db/performance-tips</a:t>
            </a:r>
            <a:endParaRPr lang="en-GB" dirty="0"/>
          </a:p>
          <a:p>
            <a:r>
              <a:rPr lang="en-GB" dirty="0">
                <a:hlinkClick r:id="rId5"/>
              </a:rPr>
              <a:t>https://</a:t>
            </a:r>
            <a:r>
              <a:rPr lang="en-GB" dirty="0" smtClean="0">
                <a:hlinkClick r:id="rId5"/>
              </a:rPr>
              <a:t>docs.microsoft.com/en-us/azure/cosmos-db/sql-api-sql-query-metrics</a:t>
            </a:r>
            <a:r>
              <a:rPr lang="en-GB" dirty="0" smtClean="0">
                <a:hlinkClick r:id="rId6"/>
              </a:rPr>
              <a:t>http</a:t>
            </a:r>
            <a:r>
              <a:rPr lang="en-GB" dirty="0">
                <a:hlinkClick r:id="rId6"/>
              </a:rPr>
              <a:t>://</a:t>
            </a:r>
            <a:r>
              <a:rPr lang="en-GB" dirty="0" smtClean="0">
                <a:hlinkClick r:id="rId6"/>
              </a:rPr>
              <a:t>www.tugberkugurlu.com/archive/efficiently-streaming-large-http-responses-with-httpclient</a:t>
            </a:r>
            <a:endParaRPr lang="en-GB" dirty="0" smtClean="0"/>
          </a:p>
          <a:p>
            <a:r>
              <a:rPr lang="en-GB" dirty="0">
                <a:hlinkClick r:id="rId7"/>
              </a:rPr>
              <a:t>https://</a:t>
            </a:r>
            <a:r>
              <a:rPr lang="en-GB" dirty="0" smtClean="0">
                <a:hlinkClick r:id="rId7"/>
              </a:rPr>
              <a:t>github.com/davidfowl/AspNetCoreDiagnosticScenarios</a:t>
            </a:r>
            <a:endParaRPr lang="en-GB" dirty="0" smtClean="0"/>
          </a:p>
          <a:p>
            <a:r>
              <a:rPr lang="pl-PL" dirty="0">
                <a:hlinkClick r:id="rId8"/>
              </a:rPr>
              <a:t>https://wojciechnagorski.com/2018/12/how-i-improved-the-yamldotnet-performance-by-370/</a:t>
            </a:r>
            <a:endParaRPr lang="en-GB" dirty="0" smtClean="0"/>
          </a:p>
          <a:p>
            <a:r>
              <a:rPr lang="en-GB" dirty="0">
                <a:hlinkClick r:id="rId9"/>
              </a:rPr>
              <a:t>https://</a:t>
            </a:r>
            <a:r>
              <a:rPr lang="en-GB" dirty="0" smtClean="0">
                <a:hlinkClick r:id="rId9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3" y="108044"/>
            <a:ext cx="4519603" cy="457609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2771955" y="4804761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latin typeface="Open Sans"/>
              </a:rPr>
              <a:t>10-11 </a:t>
            </a:r>
            <a:r>
              <a:rPr lang="en-US" sz="2400" b="1" dirty="0">
                <a:latin typeface="Open Sans"/>
              </a:rPr>
              <a:t>October </a:t>
            </a:r>
            <a:r>
              <a:rPr lang="en-US" sz="2400" b="1" dirty="0" smtClean="0">
                <a:latin typeface="Open Sans"/>
              </a:rPr>
              <a:t>2019</a:t>
            </a:r>
            <a:endParaRPr lang="en-US" sz="2400" b="1" dirty="0">
              <a:latin typeface="Open Sans"/>
            </a:endParaRPr>
          </a:p>
          <a:p>
            <a:pPr algn="ctr"/>
            <a:r>
              <a:rPr lang="en-US" sz="2400" b="1" dirty="0">
                <a:latin typeface="Open Sans"/>
              </a:rPr>
              <a:t>Warsaw - Poland</a:t>
            </a:r>
          </a:p>
          <a:p>
            <a:pPr algn="ctr"/>
            <a:r>
              <a:rPr lang="en-US" sz="2400" b="1" dirty="0" smtClean="0">
                <a:latin typeface="Open Sans"/>
              </a:rPr>
              <a:t/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>dotnetos.org</a:t>
            </a:r>
            <a:endParaRPr lang="en-US" sz="2400" b="1" dirty="0">
              <a:latin typeface="Open Sans"/>
            </a:endParaRPr>
          </a:p>
          <a:p>
            <a:pPr algn="ctr"/>
            <a:endParaRPr lang="en-US" sz="2400" b="1" dirty="0" smtClean="0">
              <a:latin typeface="Open Sans"/>
            </a:endParaRPr>
          </a:p>
          <a:p>
            <a:r>
              <a:rPr lang="en-US" sz="2400" dirty="0">
                <a:latin typeface="Open Sans"/>
              </a:rPr>
              <a:t/>
            </a:r>
            <a:br>
              <a:rPr lang="en-US" sz="2400" dirty="0">
                <a:latin typeface="Open Sans"/>
              </a:rPr>
            </a:b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169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087655"/>
            <a:ext cx="10178322" cy="47919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>lukasz.pyrzyk@gmail.com</a:t>
            </a: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806182"/>
              </p:ext>
            </p:extLst>
          </p:nvPr>
        </p:nvGraphicFramePr>
        <p:xfrm>
          <a:off x="1715645" y="194874"/>
          <a:ext cx="9317118" cy="6280876"/>
        </p:xfrm>
        <a:graphic>
          <a:graphicData uri="http://schemas.openxmlformats.org/drawingml/2006/table">
            <a:tbl>
              <a:tblPr/>
              <a:tblGrid>
                <a:gridCol w="1552853">
                  <a:extLst>
                    <a:ext uri="{9D8B030D-6E8A-4147-A177-3AD203B41FA5}">
                      <a16:colId xmlns:a16="http://schemas.microsoft.com/office/drawing/2014/main" val="2907606472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1340349194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415474959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373843590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296454544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916552174"/>
                    </a:ext>
                  </a:extLst>
                </a:gridCol>
              </a:tblGrid>
              <a:tr h="504724"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Method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Runtime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 err="1">
                          <a:effectLst/>
                        </a:rPr>
                        <a:t>Mean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Error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 err="1">
                          <a:effectLst/>
                        </a:rPr>
                        <a:t>StdDev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Median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13367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Clr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0.0022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0.0067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0.0062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11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72743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Clr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3.0518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0.0767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0.0641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3.0383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612293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effectLst/>
                        </a:rPr>
                        <a:t>Clr</a:t>
                      </a:r>
                      <a:endParaRPr lang="pl-PL" sz="11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2.9713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0.0636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0.0594 </a:t>
                      </a:r>
                      <a:r>
                        <a:rPr lang="pl-PL" sz="1100" dirty="0" err="1">
                          <a:effectLst/>
                        </a:rPr>
                        <a:t>ns</a:t>
                      </a:r>
                      <a:endParaRPr lang="pl-PL" sz="11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2.9579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40009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Core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0.0199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0.0264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0.0418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11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789327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3.0355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0.0953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0.1135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3.0258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628676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2.8102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0.0778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0.0728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2.7733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9881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0.4762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0.0937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0.2704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rgbClr val="FF0000"/>
                          </a:solidFill>
                          <a:effectLst/>
                        </a:rPr>
                        <a:t>0.3619 </a:t>
                      </a:r>
                      <a:r>
                        <a:rPr lang="pl-PL" sz="1100" b="1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02916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2.9212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0.1042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0.1115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2.8869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596834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2.8912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0.0686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0.0573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2.8840 </a:t>
                      </a:r>
                      <a:r>
                        <a:rPr lang="pl-PL" sz="1100" b="1" dirty="0" err="1">
                          <a:effectLst/>
                        </a:rPr>
                        <a:t>ns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5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 smtClean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Co-founder of </a:t>
            </a:r>
            <a:r>
              <a:rPr lang="en-US" sz="2400" dirty="0" err="1" smtClean="0"/>
              <a:t>Dotnetos</a:t>
            </a:r>
            <a:endParaRPr lang="en-US" sz="2400" dirty="0"/>
          </a:p>
          <a:p>
            <a:pPr fontAlgn="base"/>
            <a:r>
              <a:rPr lang="en-US" sz="2400" dirty="0"/>
              <a:t>Senior Full Stack Cloud Developer at </a:t>
            </a:r>
            <a:r>
              <a:rPr lang="en-US" sz="2400" dirty="0" err="1" smtClean="0"/>
              <a:t>Sonova</a:t>
            </a:r>
            <a:r>
              <a:rPr lang="en-US" sz="2400" dirty="0" smtClean="0"/>
              <a:t>/JCommerce​</a:t>
            </a:r>
            <a:endParaRPr lang="en-US" sz="2400" dirty="0"/>
          </a:p>
          <a:p>
            <a:pPr fontAlgn="base"/>
            <a:r>
              <a:rPr lang="en-US" sz="2400" dirty="0"/>
              <a:t>Tweets as @</a:t>
            </a:r>
            <a:r>
              <a:rPr lang="en-US" sz="2400" dirty="0" err="1"/>
              <a:t>lukaszpyrzyk</a:t>
            </a:r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1" y="1314882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#2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Releasing product in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debug mode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09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1026" name="Picture 2" descr="sorry season 2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31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Previous </a:t>
            </a:r>
            <a:r>
              <a:rPr lang="en-GB" sz="4900" dirty="0" err="1" smtClean="0"/>
              <a:t>yamldotnet</a:t>
            </a:r>
            <a:r>
              <a:rPr lang="en-GB" sz="4900" dirty="0" smtClean="0"/>
              <a:t> benchmarks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test 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tests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{1}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adapterName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test.GetType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// warmup</a:t>
            </a:r>
            <a:endParaRPr lang="pl-PL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Stopwatch.IsHighResolution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Console.Error.WriteLine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"Stopwatch is not high resolution!"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Stopwatch.StartNew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; ++i)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timer.Elapsed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duration.TotalMilliseconds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5432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err="1" smtClean="0"/>
              <a:t>Attemp</a:t>
            </a:r>
            <a:r>
              <a:rPr lang="en-GB" sz="4900" dirty="0" smtClean="0"/>
              <a:t> with </a:t>
            </a:r>
            <a:r>
              <a:rPr lang="en-GB" sz="4900" dirty="0" err="1" smtClean="0"/>
              <a:t>benchmarkdotnet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MemoryDiagnoser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ReceiptTest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_receipt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_buffer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SerializerBuilder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CamelCaseNamingConvention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Benchmark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serializer.Serialize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receipt.Graph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86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1335568" y="717259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err="1" smtClean="0"/>
              <a:t>dotnet</a:t>
            </a:r>
            <a:r>
              <a:rPr lang="en-GB" dirty="0" smtClean="0"/>
              <a:t> run –c Release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pl-PL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Validating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chemeClr val="tx1"/>
                </a:solidFill>
                <a:latin typeface="Consolas" panose="020B0609020204030204" pitchFamily="49" charset="0"/>
              </a:rPr>
              <a:t>Assembly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YamlDotNet.PerformanceTests.vlatest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which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defines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references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non-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optimized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</a:t>
            </a:r>
            <a:endParaRPr lang="pl-PL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own this dependency, please, build it in RELEASE.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don't, you can create custom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with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DontFailOnError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to disable our custom policy and allow this benchmark to run.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1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731588" y="1778583"/>
            <a:ext cx="5786685" cy="38869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New </a:t>
            </a:r>
            <a:r>
              <a:rPr lang="en-GB" dirty="0" err="1" smtClean="0"/>
              <a:t>csproj</a:t>
            </a:r>
            <a:r>
              <a:rPr lang="en-GB" dirty="0" smtClean="0"/>
              <a:t> format doesn’t have the same behaviour as the old one. Configurations like </a:t>
            </a:r>
            <a:br>
              <a:rPr lang="en-GB" dirty="0" smtClean="0"/>
            </a:br>
            <a:r>
              <a:rPr lang="en-GB" b="1" dirty="0" smtClean="0"/>
              <a:t>Release-*</a:t>
            </a:r>
            <a:r>
              <a:rPr lang="en-GB" dirty="0" smtClean="0"/>
              <a:t> don’t inherit from </a:t>
            </a:r>
            <a:r>
              <a:rPr lang="en-GB" b="1" dirty="0" smtClean="0"/>
              <a:t>Release</a:t>
            </a:r>
            <a:r>
              <a:rPr lang="en-GB" dirty="0" smtClean="0"/>
              <a:t> configuration.</a:t>
            </a:r>
            <a:endParaRPr lang="pl-PL" dirty="0"/>
          </a:p>
        </p:txBody>
      </p:sp>
      <p:pic>
        <p:nvPicPr>
          <p:cNvPr id="4" name="Picture 4" descr="YamlDotNet configu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778583"/>
            <a:ext cx="4215090" cy="38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6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Condition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="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Or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Release-Unsigned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"&gt;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);RELEASE;TRACE&lt;/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portable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630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641108"/>
            <a:ext cx="10178322" cy="4134050"/>
          </a:xfrm>
        </p:spPr>
        <p:txBody>
          <a:bodyPr>
            <a:normAutofit/>
          </a:bodyPr>
          <a:lstStyle/>
          <a:p>
            <a:r>
              <a:rPr lang="en-GB" dirty="0" smtClean="0"/>
              <a:t>Assuming performance improvement by looking at code which may look faster</a:t>
            </a:r>
            <a:endParaRPr lang="en-GB" dirty="0"/>
          </a:p>
          <a:p>
            <a:r>
              <a:rPr lang="en-GB" dirty="0" smtClean="0"/>
              <a:t>Decompiling our code with Sharplab.io to understand how optimizer can predict our ideas</a:t>
            </a:r>
          </a:p>
          <a:p>
            <a:r>
              <a:rPr lang="en-GB" dirty="0" smtClean="0"/>
              <a:t>Story of the </a:t>
            </a:r>
            <a:r>
              <a:rPr lang="en-GB" dirty="0" smtClean="0"/>
              <a:t>releasing </a:t>
            </a:r>
            <a:r>
              <a:rPr lang="en-GB" dirty="0" smtClean="0"/>
              <a:t>product in debug mode</a:t>
            </a:r>
          </a:p>
          <a:p>
            <a:r>
              <a:rPr lang="en-GB" dirty="0" smtClean="0"/>
              <a:t>Relying on the debug code behaviours and object state</a:t>
            </a:r>
            <a:endParaRPr lang="en-GB" dirty="0"/>
          </a:p>
          <a:p>
            <a:r>
              <a:rPr lang="en-GB" dirty="0" smtClean="0"/>
              <a:t>Surprising behaviours of tiered compilation</a:t>
            </a:r>
          </a:p>
          <a:p>
            <a:r>
              <a:rPr lang="en-GB" dirty="0" smtClean="0"/>
              <a:t>Optimizing code with </a:t>
            </a:r>
            <a:r>
              <a:rPr lang="en-GB" dirty="0" err="1" smtClean="0"/>
              <a:t>ArrayPool</a:t>
            </a:r>
            <a:r>
              <a:rPr lang="en-GB" dirty="0" smtClean="0"/>
              <a:t> and ETW events</a:t>
            </a:r>
          </a:p>
          <a:p>
            <a:r>
              <a:rPr lang="en-GB" dirty="0" smtClean="0"/>
              <a:t>Simple, </a:t>
            </a:r>
            <a:r>
              <a:rPr lang="en-GB" dirty="0"/>
              <a:t>but valuable </a:t>
            </a:r>
            <a:r>
              <a:rPr lang="en-GB" dirty="0" smtClean="0"/>
              <a:t>optimization of the </a:t>
            </a:r>
            <a:r>
              <a:rPr lang="en-GB" dirty="0" err="1" smtClean="0"/>
              <a:t>CosmosDB</a:t>
            </a:r>
            <a:r>
              <a:rPr lang="en-GB" dirty="0" smtClean="0"/>
              <a:t> which come from official documentations</a:t>
            </a:r>
          </a:p>
          <a:p>
            <a:r>
              <a:rPr lang="en-GB" dirty="0" smtClean="0"/>
              <a:t>Steaming network data with ASP.NET</a:t>
            </a:r>
          </a:p>
          <a:p>
            <a:r>
              <a:rPr lang="en-GB" dirty="0" smtClean="0"/>
              <a:t>Pitfalls of optimizing code without taking </a:t>
            </a:r>
            <a:r>
              <a:rPr lang="en-GB" dirty="0"/>
              <a:t>a wider perspective </a:t>
            </a:r>
            <a:r>
              <a:rPr lang="en-GB" dirty="0" smtClean="0"/>
              <a:t>on the problem</a:t>
            </a:r>
          </a:p>
        </p:txBody>
      </p:sp>
    </p:spTree>
    <p:extLst>
      <p:ext uri="{BB962C8B-B14F-4D97-AF65-F5344CB8AC3E}">
        <p14:creationId xmlns:p14="http://schemas.microsoft.com/office/powerpoint/2010/main" val="279676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latin typeface="Consolas" panose="020B0609020204030204" pitchFamily="49" charset="0"/>
              </a:rPr>
              <a:t>-----------------------------------------------------------------------------------</a:t>
            </a:r>
            <a:endParaRPr lang="pl-PL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        |      </a:t>
            </a:r>
            <a:r>
              <a:rPr lang="pl-PL" sz="1700" b="1" dirty="0" err="1">
                <a:latin typeface="Consolas" panose="020B0609020204030204" pitchFamily="49" charset="0"/>
              </a:rPr>
              <a:t>Mean</a:t>
            </a:r>
            <a:r>
              <a:rPr lang="pl-PL" sz="1700" dirty="0">
                <a:latin typeface="Consolas" panose="020B0609020204030204" pitchFamily="49" charset="0"/>
              </a:rPr>
              <a:t> |     Error |    </a:t>
            </a:r>
            <a:r>
              <a:rPr lang="pl-PL" sz="1700" dirty="0" err="1">
                <a:latin typeface="Consolas" panose="020B0609020204030204" pitchFamily="49" charset="0"/>
              </a:rPr>
              <a:t>StdDev</a:t>
            </a:r>
            <a:r>
              <a:rPr lang="pl-PL" sz="1700" dirty="0">
                <a:latin typeface="Consolas" panose="020B0609020204030204" pitchFamily="49" charset="0"/>
              </a:rPr>
              <a:t> |      Gen0 |      Gen1 | </a:t>
            </a:r>
            <a:r>
              <a:rPr lang="pl-PL" sz="1700" dirty="0" err="1">
                <a:latin typeface="Consolas" panose="020B0609020204030204" pitchFamily="49" charset="0"/>
              </a:rPr>
              <a:t>Allocated</a:t>
            </a:r>
            <a:r>
              <a:rPr lang="pl-PL" sz="1700" dirty="0">
                <a:latin typeface="Consolas" panose="020B0609020204030204" pitchFamily="49" charset="0"/>
              </a:rPr>
              <a:t>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-----------------------------------------------------------------------------------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v1.2.1  |  128.7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1.285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1.202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5.8594 |    0.2441 |  23.66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v2.2.0  |  240.6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3.467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3.243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18.0664 |    0.4883 |  60.03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v2.3.0  |  307.9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6.112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10.21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20.0195 |    0.4883 |  67.32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v3.8.0  |  292.2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4.225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3.952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21.4844 |    0.4883 |  70.82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v4.0.0  |  283.2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3.075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2.876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22.9492 |    0.4883 |  74.26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v5.2.1  |  </a:t>
            </a:r>
            <a:r>
              <a:rPr lang="pl-PL" sz="1700" b="1" dirty="0">
                <a:latin typeface="Consolas" panose="020B0609020204030204" pitchFamily="49" charset="0"/>
              </a:rPr>
              <a:t>539.5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5.710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5.062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8.7891 |    0.9766 |  30.82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</a:t>
            </a:r>
            <a:r>
              <a:rPr lang="pl-PL" sz="1700" dirty="0" err="1">
                <a:latin typeface="Consolas" panose="020B0609020204030204" pitchFamily="49" charset="0"/>
              </a:rPr>
              <a:t>vlatest</a:t>
            </a:r>
            <a:r>
              <a:rPr lang="pl-PL" sz="1700" dirty="0">
                <a:latin typeface="Consolas" panose="020B0609020204030204" pitchFamily="49" charset="0"/>
              </a:rPr>
              <a:t> |  </a:t>
            </a:r>
            <a:r>
              <a:rPr lang="pl-PL" sz="1700" b="1" dirty="0">
                <a:latin typeface="Consolas" panose="020B0609020204030204" pitchFamily="49" charset="0"/>
              </a:rPr>
              <a:t>145.8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1.671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1.563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8.3008 |    0.4883 |   30.7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34916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49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982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015954" y="4617396"/>
            <a:ext cx="66497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</a:t>
            </a:r>
            <a:r>
              <a:rPr lang="pl-PL" sz="3200" dirty="0" smtClean="0"/>
              <a:t>://</a:t>
            </a:r>
            <a:r>
              <a:rPr lang="en-GB" sz="3200" dirty="0" smtClean="0"/>
              <a:t>dotnet.microsoft.com</a:t>
            </a:r>
            <a:r>
              <a:rPr lang="pl-PL" sz="3200" dirty="0" smtClean="0"/>
              <a:t>/</a:t>
            </a:r>
            <a:r>
              <a:rPr lang="pl-PL" sz="3200" dirty="0" err="1" smtClean="0"/>
              <a:t>download</a:t>
            </a:r>
            <a:r>
              <a:rPr lang="pl-PL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302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2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46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client.Client.</a:t>
            </a:r>
            <a:r>
              <a:rPr lang="pl-PL" sz="20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GetStreamAsync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45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Relying on the </a:t>
            </a:r>
            <a:r>
              <a:rPr lang="en-GB" dirty="0" smtClean="0">
                <a:solidFill>
                  <a:schemeClr val="accent1"/>
                </a:solidFill>
              </a:rPr>
              <a:t>object state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2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0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40963" y="1350628"/>
            <a:ext cx="11031523" cy="3959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en-GB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run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Debug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[…]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debug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80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1291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18:48:56</a:t>
            </a: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3472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Eager root collection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is a </a:t>
            </a:r>
            <a:r>
              <a:rPr lang="en-GB" dirty="0" smtClean="0">
                <a:solidFill>
                  <a:schemeClr val="accent1"/>
                </a:solidFill>
              </a:rPr>
              <a:t>Just-in-time compiler optimization</a:t>
            </a:r>
            <a:r>
              <a:rPr lang="en-GB" dirty="0" smtClean="0"/>
              <a:t> which makes local references irrelevant after their last usage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28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keep alive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888910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864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0, 100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timer.Dispose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5467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100))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648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3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C# 8.0</a:t>
            </a:r>
            <a:endParaRPr lang="pl-PL" sz="13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1950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NullableContext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(0)]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Timer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MarshalByRefObject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IAsyncDisposable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Releases all resources used by the current instance of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="T:System.Threading.Timer" /&gt;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&lt;returns&gt;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="T:System.Threading.Tasks.ValueTask" /&gt;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that completes when all work associated with the timer has ceased.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&lt;/returns&gt;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ValueTask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DisposeAsync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6165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284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but w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2" y="-1"/>
            <a:ext cx="6822000" cy="68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52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7" y="1342239"/>
            <a:ext cx="4327322" cy="484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</a:rPr>
              <a:t>Timer started?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</a:t>
            </a:r>
            <a:r>
              <a:rPr lang="pl-PL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16:36:51</a:t>
            </a:r>
            <a:endParaRPr lang="en-GB" sz="24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[..]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20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/>
                </a:solidFill>
              </a:rPr>
              <a:t/>
            </a:r>
            <a:br>
              <a:rPr lang="en-GB" sz="6000" dirty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>What?</a:t>
            </a:r>
            <a:endParaRPr lang="pl-PL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forgetting about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tiered compilation</a:t>
            </a:r>
            <a:br>
              <a:rPr lang="en-GB" dirty="0" smtClean="0">
                <a:solidFill>
                  <a:schemeClr val="accent1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94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937309"/>
              </p:ext>
            </p:extLst>
          </p:nvPr>
        </p:nvGraphicFramePr>
        <p:xfrm>
          <a:off x="1250950" y="2286000"/>
          <a:ext cx="101790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2765572988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178905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.NET Core version</a:t>
                      </a:r>
                      <a:endParaRPr lang="pl-P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Tiered compilation</a:t>
                      </a:r>
                      <a:endParaRPr lang="pl-P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1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None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0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2.1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Optional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3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Default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80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2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0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netcoreapp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16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dirty="0" smtClean="0"/>
              <a:t>Assembly has XOR operation, so it’s 1:1, so it’s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log.kokosa.net/image.axd?picture=%2f2018%2f12%2fgcca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526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tiered compilation</a:t>
            </a:r>
            <a:r>
              <a:rPr lang="en-GB" dirty="0">
                <a:solidFill>
                  <a:schemeClr val="accent1"/>
                </a:solidFill>
              </a:rPr>
              <a:t/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accent1"/>
                </a:solidFill>
              </a:rPr>
              <a:t>can influence</a:t>
            </a:r>
            <a:r>
              <a:rPr lang="en-GB" dirty="0" smtClean="0"/>
              <a:t> the </a:t>
            </a:r>
            <a:r>
              <a:rPr lang="en-GB" dirty="0" smtClean="0">
                <a:solidFill>
                  <a:schemeClr val="accent1"/>
                </a:solidFill>
              </a:rPr>
              <a:t>profiling</a:t>
            </a:r>
            <a:r>
              <a:rPr lang="en-GB" dirty="0"/>
              <a:t> </a:t>
            </a:r>
            <a:r>
              <a:rPr lang="en-GB" dirty="0" smtClean="0"/>
              <a:t>and  </a:t>
            </a:r>
            <a:r>
              <a:rPr lang="en-GB" dirty="0" smtClean="0">
                <a:solidFill>
                  <a:schemeClr val="accent1"/>
                </a:solidFill>
              </a:rPr>
              <a:t>benchmarking</a:t>
            </a:r>
            <a:r>
              <a:rPr lang="en-GB" dirty="0" smtClean="0"/>
              <a:t> results.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It can </a:t>
            </a:r>
            <a:r>
              <a:rPr lang="en-GB" dirty="0" smtClean="0">
                <a:solidFill>
                  <a:schemeClr val="accent1"/>
                </a:solidFill>
              </a:rPr>
              <a:t>change results</a:t>
            </a:r>
            <a:r>
              <a:rPr lang="en-GB" dirty="0" smtClean="0"/>
              <a:t> of samples from </a:t>
            </a:r>
            <a:r>
              <a:rPr lang="en-GB" dirty="0" smtClean="0">
                <a:solidFill>
                  <a:schemeClr val="accent1"/>
                </a:solidFill>
              </a:rPr>
              <a:t>books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accent1"/>
                </a:solidFill>
              </a:rPr>
              <a:t>blog posts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10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1115568" y="1028343"/>
            <a:ext cx="1073505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issue </a:t>
            </a:r>
            <a:r>
              <a:rPr lang="en-GB" sz="5100" cap="all" spc="200" dirty="0" smtClean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#5</a:t>
            </a: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 smtClean="0">
                <a:latin typeface="Impact" panose="020B0806030902050204"/>
                <a:ea typeface="+mj-ea"/>
                <a:cs typeface="+mj-cs"/>
              </a:rPr>
              <a:t>Not using ETW events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15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68214" y="329185"/>
            <a:ext cx="10178322" cy="5824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[8 * 1024];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25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91" y="0"/>
            <a:ext cx="10104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80387" y="270155"/>
            <a:ext cx="1095394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11,368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19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1,263.242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20.5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0.2%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145.235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170.570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2,199,714.988 MB</a:t>
            </a:r>
          </a:p>
        </p:txBody>
      </p:sp>
    </p:spTree>
    <p:extLst>
      <p:ext uri="{BB962C8B-B14F-4D97-AF65-F5344CB8AC3E}">
        <p14:creationId xmlns:p14="http://schemas.microsoft.com/office/powerpoint/2010/main" val="27243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Shared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8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0"/>
            <a:ext cx="9401175" cy="8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914400" y="-1603147"/>
            <a:ext cx="1087221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91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0"/>
            <a:ext cx="9955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9464" y="19761"/>
            <a:ext cx="10178322" cy="6183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150" dirty="0"/>
              <a:t>00007ffc`d7459170 </a:t>
            </a:r>
            <a:r>
              <a:rPr lang="pl-PL" sz="1150" b="1" dirty="0" smtClean="0"/>
              <a:t>XOR</a:t>
            </a:r>
            <a:r>
              <a:rPr lang="pl-PL" sz="1150" dirty="0" smtClean="0"/>
              <a:t>(Int32 </a:t>
            </a:r>
            <a:r>
              <a:rPr lang="pl-PL" sz="1150" dirty="0" err="1" smtClean="0"/>
              <a:t>ByRef</a:t>
            </a:r>
            <a:r>
              <a:rPr lang="pl-PL" sz="1150" dirty="0"/>
              <a:t>, Int32 </a:t>
            </a:r>
            <a:r>
              <a:rPr lang="pl-PL" sz="1150" dirty="0" err="1"/>
              <a:t>ByRef</a:t>
            </a:r>
            <a:r>
              <a:rPr lang="pl-PL" sz="1150" dirty="0"/>
              <a:t>)</a:t>
            </a:r>
          </a:p>
          <a:p>
            <a:pPr marL="0" indent="0">
              <a:buNone/>
            </a:pPr>
            <a:r>
              <a:rPr lang="pl-PL" sz="1150" dirty="0"/>
              <a:t>IL_0000: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IL_0001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IL_0002: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IL_0003</a:t>
            </a:r>
            <a:r>
              <a:rPr lang="pl-PL" sz="1150" dirty="0"/>
              <a:t>: </a:t>
            </a:r>
            <a:r>
              <a:rPr lang="pl-PL" sz="1150" dirty="0" smtClean="0"/>
              <a:t>ldarg.2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IL_0004: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IL_0005: </a:t>
            </a:r>
            <a:r>
              <a:rPr lang="pl-PL" sz="1150" b="1" dirty="0" err="1" smtClean="0"/>
              <a:t>xor</a:t>
            </a:r>
            <a:endParaRPr lang="pl-PL" sz="1150" b="1" dirty="0" smtClean="0"/>
          </a:p>
          <a:p>
            <a:pPr marL="0" indent="0">
              <a:buNone/>
            </a:pPr>
            <a:r>
              <a:rPr lang="pl-PL" sz="1150" dirty="0" smtClean="0"/>
              <a:t>IL_0006</a:t>
            </a:r>
            <a:r>
              <a:rPr lang="pl-PL" sz="1150" dirty="0"/>
              <a:t>: stind.i4</a:t>
            </a:r>
          </a:p>
          <a:p>
            <a:pPr marL="0" indent="0">
              <a:buNone/>
            </a:pPr>
            <a:r>
              <a:rPr lang="pl-PL" sz="1150" dirty="0"/>
              <a:t>00007ffc`d7459170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/>
              <a:t>00007ffc`d7459173 3102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IL_0007: </a:t>
            </a:r>
            <a:r>
              <a:rPr lang="pl-PL" sz="1150" dirty="0" smtClean="0"/>
              <a:t>ldarg.2</a:t>
            </a:r>
            <a:r>
              <a:rPr lang="en-GB" sz="1150" dirty="0" smtClean="0"/>
              <a:t>, </a:t>
            </a:r>
            <a:r>
              <a:rPr lang="pl-PL" sz="1150" dirty="0" smtClean="0"/>
              <a:t>IL_0008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IL_0009: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IL_000a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IL_000b: </a:t>
            </a:r>
            <a:r>
              <a:rPr lang="pl-PL" sz="1150" dirty="0" smtClean="0"/>
              <a:t>ldind.i4</a:t>
            </a:r>
            <a:r>
              <a:rPr lang="en-GB" sz="1150" dirty="0" smtClean="0"/>
              <a:t> 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IL_000c: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IL_000d: stind.i4</a:t>
            </a:r>
          </a:p>
          <a:p>
            <a:pPr marL="0" indent="0">
              <a:buNone/>
            </a:pPr>
            <a:r>
              <a:rPr lang="pl-PL" sz="1150" dirty="0"/>
              <a:t>00007ffc`d7459175 8b02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mov</a:t>
            </a:r>
            <a:r>
              <a:rPr lang="pl-PL" sz="1150" dirty="0" smtClean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</a:t>
            </a:r>
          </a:p>
          <a:p>
            <a:pPr marL="0" indent="0">
              <a:buNone/>
            </a:pPr>
            <a:r>
              <a:rPr lang="pl-PL" sz="1150" dirty="0"/>
              <a:t>00007ffc`d7459177 413100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IL_000e: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IL_000f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IL_0010: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IL_0011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IL_0012: ldind.i4</a:t>
            </a:r>
          </a:p>
          <a:p>
            <a:pPr marL="0" indent="0">
              <a:buNone/>
            </a:pPr>
            <a:r>
              <a:rPr lang="pl-PL" sz="1150" dirty="0"/>
              <a:t>IL_0013: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IL_0014: stind.i4</a:t>
            </a:r>
          </a:p>
          <a:p>
            <a:pPr marL="0" indent="0">
              <a:buNone/>
            </a:pPr>
            <a:r>
              <a:rPr lang="pl-PL" sz="1150" dirty="0"/>
              <a:t>00007ffc`d745917a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 smtClean="0"/>
              <a:t>00007ffc`d745917d 3102            </a:t>
            </a:r>
            <a:r>
              <a:rPr lang="en-GB" sz="1150" dirty="0" smtClean="0"/>
              <a:t>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 smtClean="0"/>
              <a:t>dword</a:t>
            </a:r>
            <a:r>
              <a:rPr lang="pl-PL" sz="1150" dirty="0" smtClean="0"/>
              <a:t> </a:t>
            </a:r>
            <a:r>
              <a:rPr lang="pl-PL" sz="1150" dirty="0" err="1" smtClean="0"/>
              <a:t>ptr</a:t>
            </a:r>
            <a:r>
              <a:rPr lang="pl-PL" sz="1150" dirty="0" smtClean="0"/>
              <a:t> [</a:t>
            </a:r>
            <a:r>
              <a:rPr lang="pl-PL" sz="1150" dirty="0" err="1" smtClean="0"/>
              <a:t>rdx</a:t>
            </a:r>
            <a:r>
              <a:rPr lang="pl-PL" sz="1150" dirty="0" smtClean="0"/>
              <a:t>],</a:t>
            </a:r>
            <a:r>
              <a:rPr lang="pl-PL" sz="1150" dirty="0" err="1" smtClean="0"/>
              <a:t>eax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IL_0015</a:t>
            </a:r>
            <a:r>
              <a:rPr lang="pl-PL" sz="1150" dirty="0"/>
              <a:t>: </a:t>
            </a:r>
            <a:r>
              <a:rPr lang="pl-PL" sz="1150" dirty="0" err="1"/>
              <a:t>ret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00007ffc`d745917f c3              </a:t>
            </a:r>
            <a:r>
              <a:rPr lang="en-GB" sz="1150" dirty="0" smtClean="0"/>
              <a:t>    </a:t>
            </a:r>
            <a:r>
              <a:rPr lang="pl-PL" sz="1150" dirty="0" err="1" smtClean="0"/>
              <a:t>ret</a:t>
            </a:r>
            <a:endParaRPr lang="pl-PL" sz="1150" dirty="0"/>
          </a:p>
          <a:p>
            <a:pPr marL="0" indent="0">
              <a:buNone/>
            </a:pPr>
            <a:endParaRPr lang="pl-PL" sz="1150" dirty="0"/>
          </a:p>
        </p:txBody>
      </p:sp>
    </p:spTree>
    <p:extLst>
      <p:ext uri="{BB962C8B-B14F-4D97-AF65-F5344CB8AC3E}">
        <p14:creationId xmlns:p14="http://schemas.microsoft.com/office/powerpoint/2010/main" val="3240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12766" y="-253044"/>
            <a:ext cx="1106500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12,527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1,014.148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25.1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146.111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158.175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2,199,715.676 MB</a:t>
            </a:r>
          </a:p>
        </p:txBody>
      </p:sp>
    </p:spTree>
    <p:extLst>
      <p:ext uri="{BB962C8B-B14F-4D97-AF65-F5344CB8AC3E}">
        <p14:creationId xmlns:p14="http://schemas.microsoft.com/office/powerpoint/2010/main" val="19465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7942" y="1234441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600" b="1" dirty="0"/>
              <a:t>Remarks</a:t>
            </a:r>
          </a:p>
          <a:p>
            <a:pPr marL="0" indent="0" algn="just">
              <a:buNone/>
            </a:pPr>
            <a:r>
              <a:rPr lang="en-US" sz="3600" dirty="0"/>
              <a:t>Using the </a:t>
            </a:r>
            <a:r>
              <a:rPr lang="en-US" sz="3600" u="sng" dirty="0" err="1">
                <a:hlinkClick r:id="rId2"/>
              </a:rPr>
              <a:t>ArrayPool</a:t>
            </a:r>
            <a:r>
              <a:rPr lang="en-US" sz="3600" u="sng" dirty="0">
                <a:hlinkClick r:id="rId2"/>
              </a:rPr>
              <a:t>&lt;T&gt;</a:t>
            </a:r>
            <a:r>
              <a:rPr lang="en-US" sz="3600" dirty="0"/>
              <a:t> class to rent and return buffers (using the </a:t>
            </a:r>
            <a:r>
              <a:rPr lang="en-US" sz="3600" u="sng" dirty="0">
                <a:hlinkClick r:id="rId3"/>
              </a:rPr>
              <a:t>Rent</a:t>
            </a:r>
            <a:r>
              <a:rPr lang="en-US" sz="3600" dirty="0"/>
              <a:t> and </a:t>
            </a:r>
            <a:r>
              <a:rPr lang="en-US" sz="3600" u="sng" dirty="0">
                <a:hlinkClick r:id="rId4"/>
              </a:rPr>
              <a:t>Return</a:t>
            </a:r>
            <a:r>
              <a:rPr lang="en-US" sz="3600" dirty="0"/>
              <a:t> methods) </a:t>
            </a:r>
            <a:r>
              <a:rPr lang="en-US" sz="3600" b="1" dirty="0"/>
              <a:t>can improve performance</a:t>
            </a:r>
            <a:r>
              <a:rPr lang="en-US" sz="3600" dirty="0"/>
              <a:t> in situations where arrays are created and destroyed frequently, resulting in significant memory pressure on the garbage collector.</a:t>
            </a:r>
          </a:p>
          <a:p>
            <a:pPr marL="0" indent="0" algn="just">
              <a:buNone/>
            </a:pP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3413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" y="0"/>
            <a:ext cx="12181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926" y="-721896"/>
            <a:ext cx="14068926" cy="791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Create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0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885524" y="0"/>
            <a:ext cx="11084560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Directory.GetFiles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).Select(x =&gt;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(x)).Select(x =&gt;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x.Length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).Max();</a:t>
            </a:r>
          </a:p>
          <a:p>
            <a:r>
              <a:rPr lang="pl-PL" sz="155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55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maxArrayLength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Convert.ToInt32(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maxArraysPerBucket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1);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55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/>
          </a:p>
        </p:txBody>
      </p:sp>
    </p:spTree>
    <p:extLst>
      <p:ext uri="{BB962C8B-B14F-4D97-AF65-F5344CB8AC3E}">
        <p14:creationId xmlns:p14="http://schemas.microsoft.com/office/powerpoint/2010/main" val="19621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75" y="0"/>
            <a:ext cx="10052309" cy="70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90172" y="0"/>
            <a:ext cx="1097576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11,358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58.261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0.137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11.3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0.2%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37.899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51.962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2,199,574.643 MB</a:t>
            </a:r>
          </a:p>
        </p:txBody>
      </p:sp>
    </p:spTree>
    <p:extLst>
      <p:ext uri="{BB962C8B-B14F-4D97-AF65-F5344CB8AC3E}">
        <p14:creationId xmlns:p14="http://schemas.microsoft.com/office/powerpoint/2010/main" val="27984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6" y="821659"/>
            <a:ext cx="12054114" cy="52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99609"/>
              </p:ext>
            </p:extLst>
          </p:nvPr>
        </p:nvGraphicFramePr>
        <p:xfrm>
          <a:off x="963870" y="2381693"/>
          <a:ext cx="1070004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613">
                  <a:extLst>
                    <a:ext uri="{9D8B030D-6E8A-4147-A177-3AD203B41FA5}">
                      <a16:colId xmlns:a16="http://schemas.microsoft.com/office/drawing/2014/main" val="1173880959"/>
                    </a:ext>
                  </a:extLst>
                </a:gridCol>
                <a:gridCol w="2859009">
                  <a:extLst>
                    <a:ext uri="{9D8B030D-6E8A-4147-A177-3AD203B41FA5}">
                      <a16:colId xmlns:a16="http://schemas.microsoft.com/office/drawing/2014/main" val="346663060"/>
                    </a:ext>
                  </a:extLst>
                </a:gridCol>
                <a:gridCol w="3552424">
                  <a:extLst>
                    <a:ext uri="{9D8B030D-6E8A-4147-A177-3AD203B41FA5}">
                      <a16:colId xmlns:a16="http://schemas.microsoft.com/office/drawing/2014/main" val="529485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Allocated bytes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Max GC Heap Size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New arrays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1,263.242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145.235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23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Shared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1,014.148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146.111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4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Custom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&lt;byte&gt;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58.261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37.899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19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80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374755"/>
            <a:ext cx="10178322" cy="55048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00007ffc`d7459170 </a:t>
            </a:r>
            <a:r>
              <a:rPr lang="pl-PL" b="1" dirty="0" err="1" smtClean="0"/>
              <a:t>TempVariable</a:t>
            </a:r>
            <a:r>
              <a:rPr lang="pl-PL" b="1" dirty="0" smtClean="0"/>
              <a:t>(Int32</a:t>
            </a:r>
            <a:r>
              <a:rPr lang="pl-PL" dirty="0" smtClean="0"/>
              <a:t> </a:t>
            </a:r>
            <a:r>
              <a:rPr lang="pl-PL" dirty="0" err="1"/>
              <a:t>ByRef</a:t>
            </a:r>
            <a:r>
              <a:rPr lang="pl-PL" dirty="0"/>
              <a:t>, Int32 </a:t>
            </a:r>
            <a:r>
              <a:rPr lang="pl-PL" dirty="0" err="1"/>
              <a:t>ByRef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/>
              <a:t>IL_0000: ldarg.1</a:t>
            </a:r>
          </a:p>
          <a:p>
            <a:pPr marL="0" indent="0">
              <a:buNone/>
            </a:pPr>
            <a:r>
              <a:rPr lang="pl-PL" dirty="0"/>
              <a:t>IL_0001: ldind.i4</a:t>
            </a:r>
          </a:p>
          <a:p>
            <a:pPr marL="0" indent="0">
              <a:buNone/>
            </a:pPr>
            <a:r>
              <a:rPr lang="pl-PL" dirty="0"/>
              <a:t>IL_0002: stloc.0</a:t>
            </a:r>
          </a:p>
          <a:p>
            <a:pPr marL="0" indent="0">
              <a:buNone/>
            </a:pPr>
            <a:r>
              <a:rPr lang="pl-PL" dirty="0"/>
              <a:t>00007ffc`d7459170 8b02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eax,dword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</a:t>
            </a:r>
          </a:p>
          <a:p>
            <a:pPr marL="0" indent="0">
              <a:buNone/>
            </a:pPr>
            <a:r>
              <a:rPr lang="pl-PL" dirty="0"/>
              <a:t>IL_0003: ldarg.1</a:t>
            </a:r>
          </a:p>
          <a:p>
            <a:pPr marL="0" indent="0">
              <a:buNone/>
            </a:pPr>
            <a:r>
              <a:rPr lang="pl-PL" dirty="0"/>
              <a:t>IL_0004: ldarg.2</a:t>
            </a:r>
          </a:p>
          <a:p>
            <a:pPr marL="0" indent="0">
              <a:buNone/>
            </a:pPr>
            <a:r>
              <a:rPr lang="pl-PL" dirty="0"/>
              <a:t>IL_0005: ldind.i4</a:t>
            </a:r>
          </a:p>
          <a:p>
            <a:pPr marL="0" indent="0">
              <a:buNone/>
            </a:pPr>
            <a:r>
              <a:rPr lang="pl-PL" dirty="0"/>
              <a:t>IL_0006: stind.i4</a:t>
            </a:r>
          </a:p>
          <a:p>
            <a:pPr marL="0" indent="0">
              <a:buNone/>
            </a:pPr>
            <a:r>
              <a:rPr lang="pl-PL" dirty="0"/>
              <a:t>00007ffc`d7459172 418b08          </a:t>
            </a:r>
            <a:r>
              <a:rPr lang="pl-PL" b="1" dirty="0" err="1"/>
              <a:t>mov</a:t>
            </a:r>
            <a:r>
              <a:rPr lang="pl-PL" dirty="0"/>
              <a:t>     </a:t>
            </a:r>
            <a:r>
              <a:rPr lang="pl-PL" dirty="0" err="1"/>
              <a:t>ecx,dword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</a:t>
            </a:r>
          </a:p>
          <a:p>
            <a:pPr marL="0" indent="0">
              <a:buNone/>
            </a:pPr>
            <a:r>
              <a:rPr lang="pl-PL" dirty="0"/>
              <a:t>00007ffc`d7459175 890a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],</a:t>
            </a:r>
            <a:r>
              <a:rPr lang="pl-PL" dirty="0" err="1"/>
              <a:t>ecx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IL_0007: ldarg.2</a:t>
            </a:r>
          </a:p>
          <a:p>
            <a:pPr marL="0" indent="0">
              <a:buNone/>
            </a:pPr>
            <a:r>
              <a:rPr lang="pl-PL" dirty="0"/>
              <a:t>IL_0008: ldloc.0</a:t>
            </a:r>
          </a:p>
          <a:p>
            <a:pPr marL="0" indent="0">
              <a:buNone/>
            </a:pPr>
            <a:r>
              <a:rPr lang="pl-PL" dirty="0"/>
              <a:t>IL_0009: stind.i4</a:t>
            </a:r>
          </a:p>
          <a:p>
            <a:pPr marL="0" indent="0">
              <a:buNone/>
            </a:pPr>
            <a:r>
              <a:rPr lang="pl-PL" dirty="0"/>
              <a:t>00007ffc`d7459177 418900        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[r8],</a:t>
            </a:r>
            <a:r>
              <a:rPr lang="pl-PL" dirty="0" err="1"/>
              <a:t>eax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IL_000a: </a:t>
            </a:r>
            <a:r>
              <a:rPr lang="pl-PL" dirty="0" err="1"/>
              <a:t>ret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00007ffc`d745917a c3             </a:t>
            </a:r>
            <a:r>
              <a:rPr lang="en-GB" dirty="0" smtClean="0"/>
              <a:t>     </a:t>
            </a:r>
            <a:r>
              <a:rPr lang="pl-PL" dirty="0" err="1" smtClean="0"/>
              <a:t>ret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154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err="1" smtClean="0"/>
              <a:t>arraypool.shared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1"/>
                </a:solidFill>
              </a:rPr>
              <a:t>allocates</a:t>
            </a:r>
            <a:r>
              <a:rPr lang="en-GB" dirty="0" smtClean="0"/>
              <a:t> memory if it needs to rent array </a:t>
            </a:r>
            <a:r>
              <a:rPr lang="en-GB" dirty="0" smtClean="0">
                <a:solidFill>
                  <a:schemeClr val="accent1"/>
                </a:solidFill>
              </a:rPr>
              <a:t>bigger than 2^20 bytes </a:t>
            </a:r>
            <a:r>
              <a:rPr lang="en-GB" dirty="0" smtClean="0">
                <a:solidFill>
                  <a:schemeClr val="tx1"/>
                </a:solidFill>
              </a:rPr>
              <a:t>(</a:t>
            </a:r>
            <a:r>
              <a:rPr lang="en-GB" dirty="0" smtClean="0">
                <a:solidFill>
                  <a:schemeClr val="accent1"/>
                </a:solidFill>
              </a:rPr>
              <a:t>1MB</a:t>
            </a:r>
            <a:r>
              <a:rPr lang="en-GB" dirty="0" smtClean="0"/>
              <a:t>)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22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#6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relying on the library and cross platform features</a:t>
            </a: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9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rostokąt 3"/>
          <p:cNvSpPr/>
          <p:nvPr/>
        </p:nvSpPr>
        <p:spPr>
          <a:xfrm>
            <a:off x="4268944" y="4130545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74977" y="1553420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2" name="Prostokąt 1"/>
          <p:cNvSpPr/>
          <p:nvPr/>
        </p:nvSpPr>
        <p:spPr>
          <a:xfrm>
            <a:off x="2554027" y="2648824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CreateDocumentCollectionUri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services.AddTransient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3572313" y="3407825"/>
            <a:ext cx="2223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 smtClean="0">
                <a:solidFill>
                  <a:schemeClr val="tx1"/>
                </a:solidFill>
                <a:latin typeface="+mj-lt"/>
              </a:rPr>
            </a:br>
            <a:r>
              <a:rPr lang="en-US" sz="6000" dirty="0" smtClean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SLOW</a:t>
            </a:r>
            <a:br>
              <a:rPr lang="en-US" sz="6000" dirty="0" smtClean="0">
                <a:solidFill>
                  <a:schemeClr val="accent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UGLY</a:t>
            </a:r>
            <a:endParaRPr lang="en-US" sz="6000" dirty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 smtClean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910127" y="4874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/>
              <a:t>00007ff9`b7092140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00007ff9`b7092143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00007ff9`b7092145 8b02</a:t>
            </a:r>
            <a:r>
              <a:rPr lang="en-GB" sz="2000" dirty="0" smtClean="0"/>
              <a:t>	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</a:t>
            </a:r>
          </a:p>
          <a:p>
            <a:r>
              <a:rPr lang="pl-PL" sz="2000" dirty="0" smtClean="0"/>
              <a:t>00007ff9`b7092147 413100</a:t>
            </a:r>
            <a:r>
              <a:rPr lang="en-GB" sz="2000" dirty="0" smtClean="0"/>
              <a:t>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00007ff9`b709214a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00007ff9`b709214d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00007ff9`b709214f c3</a:t>
            </a:r>
            <a:r>
              <a:rPr lang="en-GB" sz="2000" dirty="0" smtClean="0"/>
              <a:t>			</a:t>
            </a:r>
            <a:r>
              <a:rPr lang="pl-PL" sz="2000" dirty="0" err="1" smtClean="0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1014152" y="174567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42153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43194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014152" y="5663279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562226" cy="2465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300087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4" y="1133757"/>
            <a:ext cx="10178322" cy="3895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9993580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7011096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</a:t>
            </a:r>
            <a:r>
              <a:rPr lang="en-US" dirty="0" smtClean="0"/>
              <a:t>connection policy, </a:t>
            </a:r>
            <a:r>
              <a:rPr lang="en-US" dirty="0"/>
              <a:t>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3558</TotalTime>
  <Words>2466</Words>
  <Application>Microsoft Office PowerPoint</Application>
  <PresentationFormat>Panoramiczny</PresentationFormat>
  <Paragraphs>911</Paragraphs>
  <Slides>132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132</vt:i4>
      </vt:variant>
    </vt:vector>
  </HeadingPairs>
  <TitlesOfParts>
    <vt:vector size="140" baseType="lpstr">
      <vt:lpstr>Arial</vt:lpstr>
      <vt:lpstr>Calibri</vt:lpstr>
      <vt:lpstr>Consolas</vt:lpstr>
      <vt:lpstr>Gill Sans MT</vt:lpstr>
      <vt:lpstr>Gill Sans MT (Tekst podstawowy)</vt:lpstr>
      <vt:lpstr>Impact</vt:lpstr>
      <vt:lpstr>Open Sans</vt:lpstr>
      <vt:lpstr>Badge</vt:lpstr>
      <vt:lpstr>Daily performance Pitfalls</vt:lpstr>
      <vt:lpstr>Łukasz pyrzyk</vt:lpstr>
      <vt:lpstr>Agenda</vt:lpstr>
      <vt:lpstr>issue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  Benchmarking….</vt:lpstr>
      <vt:lpstr>   It is the same!</vt:lpstr>
      <vt:lpstr>Prezentacja programu PowerPoint</vt:lpstr>
      <vt:lpstr>Prezentacja programu PowerPoint</vt:lpstr>
      <vt:lpstr>Issue #2   Releasing product in  debug mode  </vt:lpstr>
      <vt:lpstr>Prezentacja programu PowerPoint</vt:lpstr>
      <vt:lpstr>  YAML  </vt:lpstr>
      <vt:lpstr>Previous yamldotnet benchmarks</vt:lpstr>
      <vt:lpstr>Attemp with benchmarkdotnet</vt:lpstr>
      <vt:lpstr>Prezentacja programu PowerPoint</vt:lpstr>
      <vt:lpstr>problem</vt:lpstr>
      <vt:lpstr>fix</vt:lpstr>
      <vt:lpstr>fix</vt:lpstr>
      <vt:lpstr>Prezentacja programu PowerPoint</vt:lpstr>
      <vt:lpstr>issue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Issue #4   Relying on the object state   </vt:lpstr>
      <vt:lpstr>Prezentacja programu PowerPoint</vt:lpstr>
      <vt:lpstr>Prezentacja programu PowerPoint</vt:lpstr>
      <vt:lpstr>Prezentacja programu PowerPoint</vt:lpstr>
      <vt:lpstr> Eager root collection  it is a Just-in-time compiler optimization which makes local references irrelevant after their last usage  </vt:lpstr>
      <vt:lpstr>keep alive</vt:lpstr>
      <vt:lpstr>Calling dispose</vt:lpstr>
      <vt:lpstr>Calling dispose</vt:lpstr>
      <vt:lpstr>Calling dispose</vt:lpstr>
      <vt:lpstr>Calling dispose</vt:lpstr>
      <vt:lpstr>Calling dispose</vt:lpstr>
      <vt:lpstr>Calling dispose</vt:lpstr>
      <vt:lpstr>Prezentacja programu PowerPoint</vt:lpstr>
      <vt:lpstr>Prezentacja programu PowerPoint</vt:lpstr>
      <vt:lpstr>Prezentacja programu PowerPoint</vt:lpstr>
      <vt:lpstr>   What?</vt:lpstr>
      <vt:lpstr>Issue #4   forgetting about  tiered compilation   </vt:lpstr>
      <vt:lpstr>Prezentacja programu PowerPoint</vt:lpstr>
      <vt:lpstr>Prezentacja programu PowerPoint</vt:lpstr>
      <vt:lpstr>Prezentacja programu PowerPoint</vt:lpstr>
      <vt:lpstr>Prezentacja programu PowerPoint</vt:lpstr>
      <vt:lpstr> tiered compilation  can influence the profiling and  benchmarking results.  It can change results of samples from books or blog posts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ArrayPool&lt;byte&gt;.Shared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ArrayPool&lt;byte&gt;.Create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arraypool.shared allocates memory if it needs to rent array bigger than 2^20 bytes (1MB)</vt:lpstr>
      <vt:lpstr>Issue #6   relying on the library and cross platform features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goneEXCEPTION story</vt:lpstr>
      <vt:lpstr>Prezentacja programu PowerPoint</vt:lpstr>
      <vt:lpstr>Prezentacja programu PowerPoint</vt:lpstr>
      <vt:lpstr>Prezentacja programu PowerPoint</vt:lpstr>
      <vt:lpstr>The goneEXCEPTION story</vt:lpstr>
      <vt:lpstr>Prezentacja programu PowerPoint</vt:lpstr>
      <vt:lpstr>issue #7    Let’s optimize it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The business problem</vt:lpstr>
      <vt:lpstr>Prezentacja programu PowerPoint</vt:lpstr>
      <vt:lpstr>Prezentacja programu PowerPoint</vt:lpstr>
      <vt:lpstr>Prezentacja programu PowerPoint</vt:lpstr>
      <vt:lpstr> TIP  before doing optimizations Make sure that current solution still fits</vt:lpstr>
      <vt:lpstr>Summary</vt:lpstr>
      <vt:lpstr>Links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453</cp:revision>
  <dcterms:created xsi:type="dcterms:W3CDTF">2018-10-24T13:18:16Z</dcterms:created>
  <dcterms:modified xsi:type="dcterms:W3CDTF">2019-10-21T13:07:09Z</dcterms:modified>
</cp:coreProperties>
</file>